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42"/>
  </p:notesMasterIdLst>
  <p:handoutMasterIdLst>
    <p:handoutMasterId r:id="rId43"/>
  </p:handoutMasterIdLst>
  <p:sldIdLst>
    <p:sldId id="725" r:id="rId4"/>
    <p:sldId id="523" r:id="rId5"/>
    <p:sldId id="734" r:id="rId6"/>
    <p:sldId id="594" r:id="rId7"/>
    <p:sldId id="728" r:id="rId8"/>
    <p:sldId id="729" r:id="rId9"/>
    <p:sldId id="596" r:id="rId10"/>
    <p:sldId id="724" r:id="rId11"/>
    <p:sldId id="717" r:id="rId12"/>
    <p:sldId id="718" r:id="rId13"/>
    <p:sldId id="731" r:id="rId14"/>
    <p:sldId id="733" r:id="rId15"/>
    <p:sldId id="732" r:id="rId16"/>
    <p:sldId id="720" r:id="rId17"/>
    <p:sldId id="637" r:id="rId18"/>
    <p:sldId id="623" r:id="rId19"/>
    <p:sldId id="638" r:id="rId20"/>
    <p:sldId id="639" r:id="rId21"/>
    <p:sldId id="640" r:id="rId22"/>
    <p:sldId id="641" r:id="rId23"/>
    <p:sldId id="710" r:id="rId24"/>
    <p:sldId id="645" r:id="rId25"/>
    <p:sldId id="646" r:id="rId26"/>
    <p:sldId id="711" r:id="rId27"/>
    <p:sldId id="690" r:id="rId28"/>
    <p:sldId id="694" r:id="rId29"/>
    <p:sldId id="713" r:id="rId30"/>
    <p:sldId id="695" r:id="rId31"/>
    <p:sldId id="696" r:id="rId32"/>
    <p:sldId id="735" r:id="rId33"/>
    <p:sldId id="736" r:id="rId34"/>
    <p:sldId id="699" r:id="rId35"/>
    <p:sldId id="700" r:id="rId36"/>
    <p:sldId id="722" r:id="rId37"/>
    <p:sldId id="591" r:id="rId38"/>
    <p:sldId id="737" r:id="rId39"/>
    <p:sldId id="514" r:id="rId40"/>
    <p:sldId id="727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CB086A-D5AE-47F7-A34D-9FEA43B42BC6}">
          <p14:sldIdLst>
            <p14:sldId id="725"/>
            <p14:sldId id="523"/>
            <p14:sldId id="734"/>
          </p14:sldIdLst>
        </p14:section>
        <p14:section name="Streams" id="{A377DC8D-12E2-4E67-BAF7-D223F1A966AA}">
          <p14:sldIdLst>
            <p14:sldId id="594"/>
            <p14:sldId id="728"/>
            <p14:sldId id="729"/>
            <p14:sldId id="596"/>
            <p14:sldId id="724"/>
          </p14:sldIdLst>
        </p14:section>
        <p14:section name="Readers And Writers" id="{F9FA8C31-05F9-4FB7-A9CB-E31667A78FDB}">
          <p14:sldIdLst>
            <p14:sldId id="717"/>
            <p14:sldId id="718"/>
            <p14:sldId id="731"/>
            <p14:sldId id="733"/>
            <p14:sldId id="732"/>
            <p14:sldId id="720"/>
          </p14:sldIdLst>
        </p14:section>
        <p14:section name="File Stream" id="{FFD505B9-470D-4726-BD73-4560C23BD44E}">
          <p14:sldIdLst>
            <p14:sldId id="637"/>
            <p14:sldId id="623"/>
            <p14:sldId id="638"/>
            <p14:sldId id="639"/>
            <p14:sldId id="640"/>
            <p14:sldId id="641"/>
            <p14:sldId id="710"/>
            <p14:sldId id="645"/>
            <p14:sldId id="646"/>
            <p14:sldId id="711"/>
            <p14:sldId id="690"/>
          </p14:sldIdLst>
        </p14:section>
        <p14:section name="Other Streams" id="{50F1AE1A-5F96-4938-92FC-FAD8ADA77EB8}">
          <p14:sldIdLst>
            <p14:sldId id="694"/>
            <p14:sldId id="713"/>
            <p14:sldId id="695"/>
            <p14:sldId id="696"/>
            <p14:sldId id="735"/>
            <p14:sldId id="736"/>
            <p14:sldId id="699"/>
            <p14:sldId id="700"/>
            <p14:sldId id="722"/>
          </p14:sldIdLst>
        </p14:section>
        <p14:section name="Conclusion" id="{B1DBF276-865E-423A-B5A8-2DEF21C069B3}">
          <p14:sldIdLst>
            <p14:sldId id="591"/>
            <p14:sldId id="737"/>
            <p14:sldId id="514"/>
            <p14:sldId id="7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88" d="100"/>
          <a:sy n="88" d="100"/>
        </p:scale>
        <p:origin x="27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70905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48403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17851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91165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62373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30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85657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31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89045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96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Icons by </a:t>
            </a:r>
            <a:r>
              <a:rPr lang="en-US" sz="1600" dirty="0" err="1"/>
              <a:t>Chanut</a:t>
            </a:r>
            <a:r>
              <a:rPr lang="en-US" sz="1600" dirty="0"/>
              <a:t> is Industries / Pixel perfect at </a:t>
            </a:r>
            <a:r>
              <a:rPr lang="en-US" sz="1600" dirty="0">
                <a:hlinkClick r:id="rId3"/>
              </a:rPr>
              <a:t>http://www.flaticon.com/</a:t>
            </a:r>
            <a:r>
              <a:rPr lang="en-US" sz="1600" dirty="0"/>
              <a:t>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95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98853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91534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7422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926577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20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53196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84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File Types, Using Streams, Manipulating Files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all content from your </a:t>
            </a:r>
            <a:r>
              <a:rPr lang="en-US" dirty="0" err="1" smtClean="0"/>
              <a:t>Program.cs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Print it to console with line numbers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File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31812" y="3352800"/>
            <a:ext cx="50292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using System;</a:t>
            </a:r>
          </a:p>
          <a:p>
            <a:r>
              <a:rPr lang="en-US" sz="2800" dirty="0"/>
              <a:t>using System.IO;</a:t>
            </a:r>
          </a:p>
          <a:p>
            <a:endParaRPr lang="en-US" sz="2800" dirty="0"/>
          </a:p>
          <a:p>
            <a:r>
              <a:rPr lang="en-US" sz="2800" dirty="0"/>
              <a:t>class Program</a:t>
            </a:r>
          </a:p>
          <a:p>
            <a:r>
              <a:rPr lang="en-US" sz="2800" dirty="0" smtClean="0"/>
              <a:t>{</a:t>
            </a:r>
            <a:endParaRPr lang="bg-BG" sz="3200" b="0" dirty="0">
              <a:effectLst/>
            </a:endParaRPr>
          </a:p>
        </p:txBody>
      </p:sp>
      <p:sp>
        <p:nvSpPr>
          <p:cNvPr id="9" name="Arrow: Right 8"/>
          <p:cNvSpPr/>
          <p:nvPr/>
        </p:nvSpPr>
        <p:spPr>
          <a:xfrm>
            <a:off x="5762337" y="4234272"/>
            <a:ext cx="685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649462" y="3352800"/>
            <a:ext cx="50292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effectLst/>
              </a:rPr>
              <a:t>Line 1: using System;</a:t>
            </a:r>
          </a:p>
          <a:p>
            <a:pPr fontAlgn="t"/>
            <a:r>
              <a:rPr lang="en-US" sz="2800" dirty="0">
                <a:effectLst/>
              </a:rPr>
              <a:t>Line 2: using System.IO;</a:t>
            </a:r>
          </a:p>
          <a:p>
            <a:pPr fontAlgn="t"/>
            <a:r>
              <a:rPr lang="en-US" sz="2800" dirty="0">
                <a:effectLst/>
              </a:rPr>
              <a:t>Line 3:</a:t>
            </a:r>
          </a:p>
          <a:p>
            <a:pPr fontAlgn="t"/>
            <a:r>
              <a:rPr lang="en-US" sz="2800" dirty="0">
                <a:effectLst/>
              </a:rPr>
              <a:t>Line 4: class Program</a:t>
            </a:r>
          </a:p>
          <a:p>
            <a:pPr fontAlgn="t"/>
            <a:r>
              <a:rPr lang="en-US" sz="2800" dirty="0">
                <a:effectLst/>
              </a:rPr>
              <a:t>Line 5: </a:t>
            </a:r>
            <a:r>
              <a:rPr lang="en-US" sz="2800" dirty="0" smtClean="0">
                <a:effectLst/>
              </a:rPr>
              <a:t>{</a:t>
            </a:r>
            <a:endParaRPr lang="bg-BG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06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File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41201" y="1136246"/>
            <a:ext cx="11539622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StreamReader</a:t>
            </a:r>
            <a:r>
              <a:rPr lang="en-US" sz="2800" dirty="0"/>
              <a:t> reader =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StreamReader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("somefile.txt");</a:t>
            </a:r>
          </a:p>
          <a:p>
            <a:r>
              <a:rPr lang="en-US" sz="2800" dirty="0" smtClean="0"/>
              <a:t>using </a:t>
            </a:r>
            <a:r>
              <a:rPr lang="en-US" sz="2800" dirty="0"/>
              <a:t>(reader)</a:t>
            </a:r>
          </a:p>
          <a:p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/>
              <a:t>lineNumber</a:t>
            </a:r>
            <a:r>
              <a:rPr lang="en-US" sz="2800" dirty="0"/>
              <a:t> = 0;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string </a:t>
            </a:r>
            <a:r>
              <a:rPr lang="en-US" sz="2800" dirty="0"/>
              <a:t>line = </a:t>
            </a:r>
            <a:r>
              <a:rPr lang="en-US" sz="2800" dirty="0" err="1"/>
              <a:t>reader.ReadLine</a:t>
            </a:r>
            <a:r>
              <a:rPr lang="en-US" sz="2800" dirty="0"/>
              <a:t>();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while </a:t>
            </a:r>
            <a:r>
              <a:rPr lang="en-US" sz="2800" dirty="0"/>
              <a:t>(line != null)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{</a:t>
            </a:r>
            <a:endParaRPr lang="en-US" sz="2800" dirty="0"/>
          </a:p>
          <a:p>
            <a:r>
              <a:rPr lang="en-US" sz="2800" dirty="0"/>
              <a:t>   </a:t>
            </a:r>
            <a:r>
              <a:rPr lang="en-US" sz="2800" dirty="0" smtClean="0"/>
              <a:t> </a:t>
            </a:r>
            <a:r>
              <a:rPr lang="en-US" sz="2800" dirty="0" err="1" smtClean="0"/>
              <a:t>lineNumber</a:t>
            </a:r>
            <a:r>
              <a:rPr lang="en-US" sz="2800" dirty="0"/>
              <a:t>++;</a:t>
            </a:r>
          </a:p>
          <a:p>
            <a:r>
              <a:rPr lang="en-US" sz="2800" dirty="0"/>
              <a:t>   </a:t>
            </a:r>
            <a:r>
              <a:rPr lang="en-US" sz="2800" dirty="0" smtClean="0"/>
              <a:t> </a:t>
            </a:r>
            <a:r>
              <a:rPr lang="en-US" sz="2800" dirty="0" err="1" smtClean="0"/>
              <a:t>Console.WriteLine</a:t>
            </a:r>
            <a:r>
              <a:rPr lang="en-US" sz="2800" dirty="0"/>
              <a:t>("Line {0}: {1}", </a:t>
            </a:r>
            <a:r>
              <a:rPr lang="en-US" sz="2800" dirty="0" err="1"/>
              <a:t>lineNumber</a:t>
            </a:r>
            <a:r>
              <a:rPr lang="en-US" sz="2800" dirty="0"/>
              <a:t>, line);</a:t>
            </a:r>
          </a:p>
          <a:p>
            <a:r>
              <a:rPr lang="en-US" sz="2800" dirty="0"/>
              <a:t>  </a:t>
            </a:r>
            <a:r>
              <a:rPr lang="en-US" sz="2800" dirty="0" smtClean="0"/>
              <a:t>  line </a:t>
            </a:r>
            <a:r>
              <a:rPr lang="en-US" sz="2800" dirty="0"/>
              <a:t>= </a:t>
            </a:r>
            <a:r>
              <a:rPr lang="en-US" sz="2800" dirty="0" err="1"/>
              <a:t>reader.ReadLine</a:t>
            </a:r>
            <a:r>
              <a:rPr lang="en-US" sz="2800" dirty="0"/>
              <a:t>();</a:t>
            </a:r>
          </a:p>
          <a:p>
            <a:r>
              <a:rPr lang="en-US" sz="2800" dirty="0" smtClean="0"/>
              <a:t>  }</a:t>
            </a:r>
            <a:endParaRPr lang="en-US" sz="2800" dirty="0"/>
          </a:p>
          <a:p>
            <a:r>
              <a:rPr lang="en-US" sz="2800" dirty="0" smtClean="0"/>
              <a:t>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30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Read </a:t>
            </a:r>
            <a:r>
              <a:rPr lang="en-US" dirty="0" smtClean="0"/>
              <a:t>your </a:t>
            </a:r>
            <a:r>
              <a:rPr lang="en-US" dirty="0" err="1" smtClean="0"/>
              <a:t>Program.cs</a:t>
            </a:r>
            <a:r>
              <a:rPr lang="en-US" dirty="0" smtClean="0"/>
              <a:t> file </a:t>
            </a:r>
            <a:endParaRPr lang="en-US" dirty="0"/>
          </a:p>
          <a:p>
            <a:r>
              <a:rPr lang="en-US" dirty="0" smtClean="0"/>
              <a:t>Reversed each line of file</a:t>
            </a:r>
          </a:p>
          <a:p>
            <a:r>
              <a:rPr lang="en-US" dirty="0" smtClean="0"/>
              <a:t>Save it in reversed.txt</a:t>
            </a:r>
            <a:endParaRPr lang="bg-BG" dirty="0"/>
          </a:p>
          <a:p>
            <a:endParaRPr lang="bg-B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Write to File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5777" y="3849542"/>
            <a:ext cx="10744436" cy="1941658"/>
            <a:chOff x="227787" y="4202256"/>
            <a:chExt cx="11222832" cy="1941658"/>
          </a:xfrm>
        </p:grpSpPr>
        <p:sp>
          <p:nvSpPr>
            <p:cNvPr id="17" name="Arrow: Right 16"/>
            <p:cNvSpPr/>
            <p:nvPr/>
          </p:nvSpPr>
          <p:spPr>
            <a:xfrm>
              <a:off x="5496303" y="4848514"/>
              <a:ext cx="685800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Text Placeholder 5"/>
            <p:cNvSpPr txBox="1">
              <a:spLocks/>
            </p:cNvSpPr>
            <p:nvPr/>
          </p:nvSpPr>
          <p:spPr>
            <a:xfrm>
              <a:off x="227787" y="4202256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using System.IO;</a:t>
              </a:r>
            </a:p>
            <a:p>
              <a:endParaRPr lang="en-US" sz="2800" dirty="0"/>
            </a:p>
            <a:p>
              <a:r>
                <a:rPr lang="en-US" sz="2800" dirty="0"/>
                <a:t>class Program</a:t>
              </a:r>
            </a:p>
            <a:p>
              <a:r>
                <a:rPr lang="en-US" sz="2800" dirty="0"/>
                <a:t>{</a:t>
              </a:r>
              <a:endParaRPr lang="bg-BG" sz="3200" b="0" dirty="0">
                <a:effectLst/>
              </a:endParaRPr>
            </a:p>
          </p:txBody>
        </p:sp>
        <p:sp>
          <p:nvSpPr>
            <p:cNvPr id="20" name="Text Placeholder 5"/>
            <p:cNvSpPr txBox="1">
              <a:spLocks/>
            </p:cNvSpPr>
            <p:nvPr/>
          </p:nvSpPr>
          <p:spPr>
            <a:xfrm>
              <a:off x="6562241" y="4202256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GB" sz="2800" dirty="0">
                  <a:effectLst/>
                </a:rPr>
                <a:t>;</a:t>
              </a:r>
              <a:r>
                <a:rPr lang="en-GB" sz="2800" dirty="0" err="1">
                  <a:effectLst/>
                </a:rPr>
                <a:t>OI.metsyS</a:t>
              </a:r>
              <a:r>
                <a:rPr lang="en-GB" sz="2800" dirty="0">
                  <a:effectLst/>
                </a:rPr>
                <a:t> </a:t>
              </a:r>
              <a:r>
                <a:rPr lang="en-GB" sz="2800" dirty="0" err="1">
                  <a:effectLst/>
                </a:rPr>
                <a:t>gnisu</a:t>
              </a:r>
              <a:endParaRPr lang="en-GB" sz="2800" dirty="0">
                <a:effectLst/>
              </a:endParaRPr>
            </a:p>
            <a:p>
              <a:pPr fontAlgn="t"/>
              <a:endParaRPr lang="en-GB" sz="2800" dirty="0">
                <a:effectLst/>
              </a:endParaRPr>
            </a:p>
            <a:p>
              <a:pPr fontAlgn="t"/>
              <a:r>
                <a:rPr lang="en-GB" sz="2800" dirty="0" err="1">
                  <a:effectLst/>
                </a:rPr>
                <a:t>margorP</a:t>
              </a:r>
              <a:r>
                <a:rPr lang="en-GB" sz="2800" dirty="0">
                  <a:effectLst/>
                </a:rPr>
                <a:t> </a:t>
              </a:r>
              <a:r>
                <a:rPr lang="en-GB" sz="2800" dirty="0" err="1">
                  <a:effectLst/>
                </a:rPr>
                <a:t>ssalc</a:t>
              </a:r>
              <a:endParaRPr lang="en-GB" sz="2800" dirty="0">
                <a:effectLst/>
              </a:endParaRPr>
            </a:p>
            <a:p>
              <a:pPr fontAlgn="t"/>
              <a:r>
                <a:rPr lang="en-GB" sz="2800" dirty="0">
                  <a:effectLst/>
                </a:rPr>
                <a:t>{</a:t>
              </a:r>
              <a:endParaRPr lang="bg-BG" sz="28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8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904502"/>
            <a:ext cx="10591800" cy="58169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(var writer = new StreamWriter("../../reversed.txt"))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 line = reader.ReadLine();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(line != null)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nn-NO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nn-NO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line.Length - 1; i &gt;= 0; i--)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writer.WriteLine();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line = reader.ReadLine();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699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979834"/>
            <a:ext cx="8020334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defined methods </a:t>
            </a:r>
            <a:r>
              <a:rPr lang="en-US" altLang="en-US" noProof="1" smtClean="0"/>
              <a:t>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read, write or positioning operations </a:t>
            </a:r>
            <a:endParaRPr lang="en-US" alt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4876801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4876800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738278"/>
              </p:ext>
            </p:extLst>
          </p:nvPr>
        </p:nvGraphicFramePr>
        <p:xfrm>
          <a:off x="1827212" y="5413374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7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268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/>
              <a:t>Readers </a:t>
            </a:r>
            <a:r>
              <a:rPr lang="en-US" noProof="1"/>
              <a:t>and </a:t>
            </a:r>
            <a:r>
              <a:rPr lang="en-US" noProof="1" smtClean="0"/>
              <a:t>Writers</a:t>
            </a:r>
            <a:endParaRPr lang="en-US" dirty="0" smtClean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</a:t>
            </a:r>
            <a:r>
              <a:rPr lang="en-US" dirty="0" smtClean="0"/>
              <a:t>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</a:t>
            </a:r>
            <a:r>
              <a:rPr lang="en-US" dirty="0" err="1" smtClean="0"/>
              <a:t>Gzip</a:t>
            </a:r>
            <a:r>
              <a:rPr lang="en-US" dirty="0" smtClean="0"/>
              <a:t> </a:t>
            </a:r>
            <a:r>
              <a:rPr lang="en-US" dirty="0" smtClean="0"/>
              <a:t>Streams</a:t>
            </a: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/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supports all its methods </a:t>
            </a:r>
            <a:r>
              <a:rPr lang="en-US" altLang="en-US" dirty="0" smtClean="0"/>
              <a:t>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open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access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Competitive users access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FileStream("../../log.txt"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FileMode.Create);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Encoding.UTF8.GetBytes(text);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132012" y="2216025"/>
            <a:ext cx="4495800" cy="1012172"/>
          </a:xfrm>
          <a:prstGeom prst="wedgeRoundRectCallout">
            <a:avLst>
              <a:gd name="adj1" fmla="val -64328"/>
              <a:gd name="adj2" fmla="val 400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2800" noProof="1"/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2800" noProof="1"/>
              <a:t> guarantees the stream will always close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561012" y="4648200"/>
            <a:ext cx="5029200" cy="1591054"/>
          </a:xfrm>
          <a:prstGeom prst="wedgeRoundRectCallout">
            <a:avLst>
              <a:gd name="adj1" fmla="val -27321"/>
              <a:gd name="adj2" fmla="val -10203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2800" noProof="1"/>
              <a:t> returns the underlying bytes of the character</a:t>
            </a:r>
          </a:p>
        </p:txBody>
      </p:sp>
    </p:spTree>
    <p:extLst>
      <p:ext uri="{BB962C8B-B14F-4D97-AF65-F5344CB8AC3E}">
        <p14:creationId xmlns:p14="http://schemas.microsoft.com/office/powerpoint/2010/main" val="14902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FileStream(SheepImagePath,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new FileStream(DestinationPath, FileMode.Create))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readBytes = source.Read(buffer, 0, buffer.Length);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(readBytes == 0)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break;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destination.Write(buffer, 0, readBytes);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579812" y="5410200"/>
            <a:ext cx="3326599" cy="1012172"/>
          </a:xfrm>
          <a:prstGeom prst="wedgeRoundRectCallout">
            <a:avLst>
              <a:gd name="adj1" fmla="val -120226"/>
              <a:gd name="adj2" fmla="val -80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8012" y="1140232"/>
            <a:ext cx="1054423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readByte = memoryStream.ReadByte();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(readByte == -1)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break;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Console.WriteLine((char) readByte);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read of more kilobytes </a:t>
            </a:r>
            <a:r>
              <a:rPr lang="en-US" altLang="en-US" dirty="0" smtClean="0"/>
              <a:t>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returns data </a:t>
            </a:r>
            <a:r>
              <a:rPr lang="en-US" altLang="en-US" dirty="0" smtClean="0"/>
              <a:t>from the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internal buffer </a:t>
            </a:r>
            <a:r>
              <a:rPr lang="en-US" altLang="en-US" dirty="0" smtClean="0"/>
              <a:t>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overloads</a:t>
            </a:r>
            <a:r>
              <a:rPr lang="en-US" altLang="en-US" dirty="0" smtClean="0"/>
              <a:t>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528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3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 data</a:t>
            </a:r>
          </a:p>
          <a:p>
            <a:pPr>
              <a:lnSpc>
                <a:spcPct val="100000"/>
              </a:lnSpc>
            </a:pPr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 stream</a:t>
            </a:r>
            <a:r>
              <a:rPr lang="en-US" dirty="0"/>
              <a:t> to: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/>
              <a:t> a file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</a:t>
            </a:r>
            <a:r>
              <a:rPr lang="en-US" dirty="0"/>
              <a:t> to a file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2184964" y="4191000"/>
            <a:ext cx="7818897" cy="1668515"/>
            <a:chOff x="2092267" y="3936298"/>
            <a:chExt cx="7818897" cy="16685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267" y="3958979"/>
              <a:ext cx="1944745" cy="16178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472" y="3936298"/>
              <a:ext cx="1761692" cy="1668515"/>
            </a:xfrm>
            <a:prstGeom prst="rect">
              <a:avLst/>
            </a:prstGeom>
          </p:spPr>
        </p:pic>
        <p:sp>
          <p:nvSpPr>
            <p:cNvPr id="13" name="Text Placeholder 5"/>
            <p:cNvSpPr txBox="1">
              <a:spLocks/>
            </p:cNvSpPr>
            <p:nvPr/>
          </p:nvSpPr>
          <p:spPr>
            <a:xfrm>
              <a:off x="4426082" y="4704961"/>
              <a:ext cx="3334319" cy="85424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Stream</a:t>
              </a:r>
              <a:endParaRPr kumimoji="0" lang="bg-BG" sz="3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2" name="Arrow: Right 1"/>
            <p:cNvSpPr/>
            <p:nvPr/>
          </p:nvSpPr>
          <p:spPr>
            <a:xfrm>
              <a:off x="4021684" y="4114800"/>
              <a:ext cx="4069254" cy="501303"/>
            </a:xfrm>
            <a:prstGeom prst="rightArrow">
              <a:avLst>
                <a:gd name="adj1" fmla="val 78290"/>
                <a:gd name="adj2" fmla="val 61316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792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fundamental types</a:t>
            </a:r>
            <a:r>
              <a:rPr lang="en-US" dirty="0"/>
              <a:t> of streams: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Basics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2774817" y="2514600"/>
            <a:ext cx="6639190" cy="1219200"/>
            <a:chOff x="1827212" y="2492681"/>
            <a:chExt cx="6639190" cy="12192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</p:pic>
        <p:sp>
          <p:nvSpPr>
            <p:cNvPr id="29" name="Text Placeholder 5"/>
            <p:cNvSpPr txBox="1">
              <a:spLocks/>
            </p:cNvSpPr>
            <p:nvPr/>
          </p:nvSpPr>
          <p:spPr>
            <a:xfrm>
              <a:off x="3594121" y="3037777"/>
              <a:ext cx="3239751" cy="6499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Input Stream</a:t>
              </a:r>
              <a:endParaRPr kumimoji="0" lang="bg-BG" sz="2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3243593" y="2543535"/>
              <a:ext cx="3841419" cy="429314"/>
            </a:xfrm>
            <a:prstGeom prst="rightArrow">
              <a:avLst>
                <a:gd name="adj1" fmla="val 52555"/>
                <a:gd name="adj2" fmla="val 97345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74817" y="4495800"/>
            <a:ext cx="6639190" cy="1219200"/>
            <a:chOff x="1827212" y="2492681"/>
            <a:chExt cx="6639190" cy="12192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</p:pic>
        <p:sp>
          <p:nvSpPr>
            <p:cNvPr id="59" name="Text Placeholder 5"/>
            <p:cNvSpPr txBox="1">
              <a:spLocks/>
            </p:cNvSpPr>
            <p:nvPr/>
          </p:nvSpPr>
          <p:spPr>
            <a:xfrm>
              <a:off x="3594121" y="3037777"/>
              <a:ext cx="3239751" cy="6499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Output</a:t>
              </a: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 Stream</a:t>
              </a:r>
              <a:endParaRPr kumimoji="0" lang="bg-BG" sz="2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60" name="Arrow: Right 59"/>
            <p:cNvSpPr/>
            <p:nvPr/>
          </p:nvSpPr>
          <p:spPr>
            <a:xfrm flipH="1">
              <a:off x="3243592" y="2505555"/>
              <a:ext cx="3841419" cy="467293"/>
            </a:xfrm>
            <a:prstGeom prst="rightArrow">
              <a:avLst>
                <a:gd name="adj1" fmla="val 52555"/>
                <a:gd name="adj2" fmla="val 97345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  <p:sp>
        <p:nvSpPr>
          <p:cNvPr id="61" name="AutoShape 6"/>
          <p:cNvSpPr>
            <a:spLocks noChangeArrowheads="1"/>
          </p:cNvSpPr>
          <p:nvPr/>
        </p:nvSpPr>
        <p:spPr bwMode="auto">
          <a:xfrm>
            <a:off x="7546976" y="996078"/>
            <a:ext cx="3333847" cy="1163418"/>
          </a:xfrm>
          <a:prstGeom prst="wedgeRoundRectCallout">
            <a:avLst>
              <a:gd name="adj1" fmla="val -90829"/>
              <a:gd name="adj2" fmla="val 83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Streams are unidirectional!</a:t>
            </a:r>
            <a:endParaRPr kumimoji="0" lang="bg-BG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298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Different types of streams </a:t>
            </a:r>
            <a:r>
              <a:rPr lang="en-US" dirty="0" smtClean="0"/>
              <a:t>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 access, network access, memory streams and others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Streams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after that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2050</Words>
  <Application>Microsoft Office PowerPoint</Application>
  <PresentationFormat>Custom</PresentationFormat>
  <Paragraphs>414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Files and Streams</vt:lpstr>
      <vt:lpstr>Table of Contents</vt:lpstr>
      <vt:lpstr>Questions</vt:lpstr>
      <vt:lpstr>What Is Stream?</vt:lpstr>
      <vt:lpstr>What is Stream?</vt:lpstr>
      <vt:lpstr>Streams Basics</vt:lpstr>
      <vt:lpstr>Streams Basics</vt:lpstr>
      <vt:lpstr>Stream – Example</vt:lpstr>
      <vt:lpstr>Readers and Writers</vt:lpstr>
      <vt:lpstr>Readers and Writers</vt:lpstr>
      <vt:lpstr>Problem: Read File</vt:lpstr>
      <vt:lpstr>Solution: Read File</vt:lpstr>
      <vt:lpstr>Problem: Write to File</vt:lpstr>
      <vt:lpstr>Writing Reversed Text to File – Example</vt:lpstr>
      <vt:lpstr>Base Streams</vt:lpstr>
      <vt:lpstr>Stream Types in .NET</vt:lpstr>
      <vt:lpstr>The System.IO.Stream Class </vt:lpstr>
      <vt:lpstr>Methods of System.IO.Stream Class</vt:lpstr>
      <vt:lpstr>Methods of System.IO.Stream Class (2)</vt:lpstr>
      <vt:lpstr>Methods of System.IO.Stream Class (3)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Memory Stream</vt:lpstr>
      <vt:lpstr>Reading In-Memory String – Example</vt:lpstr>
      <vt:lpstr>Network Stream</vt:lpstr>
      <vt:lpstr>Simple Web Server – Example</vt:lpstr>
      <vt:lpstr>Buffered Streams</vt:lpstr>
      <vt:lpstr>Buffered Streams (2)</vt:lpstr>
      <vt:lpstr>Other Streams</vt:lpstr>
      <vt:lpstr>Other Streams</vt:lpstr>
      <vt:lpstr>Exercises in Class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2017-06-01T22:51:50Z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